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0" r:id="rId6"/>
    <p:sldId id="327" r:id="rId7"/>
    <p:sldId id="320" r:id="rId8"/>
    <p:sldId id="282" r:id="rId9"/>
    <p:sldId id="321" r:id="rId10"/>
    <p:sldId id="283" r:id="rId11"/>
    <p:sldId id="322" r:id="rId12"/>
    <p:sldId id="323" r:id="rId1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227D82-7DE5-47E4-A6AC-CE154B80ED95}" v="11" dt="2025-12-03T14:20:00.0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77749" autoAdjust="0"/>
  </p:normalViewPr>
  <p:slideViewPr>
    <p:cSldViewPr snapToGrid="0">
      <p:cViewPr varScale="1">
        <p:scale>
          <a:sx n="54" d="100"/>
          <a:sy n="54" d="100"/>
        </p:scale>
        <p:origin x="20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74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x LARGE" userId="48bf3e38-fb59-4228-a029-bb53f55eef0e" providerId="ADAL" clId="{5F1E7794-2993-4938-A3B8-249AD9CA4448}"/>
    <pc:docChg chg="undo custSel addSld delSld modSld modMainMaster">
      <pc:chgData name="Alix LARGE" userId="48bf3e38-fb59-4228-a029-bb53f55eef0e" providerId="ADAL" clId="{5F1E7794-2993-4938-A3B8-249AD9CA4448}" dt="2025-12-03T14:19:44.620" v="40" actId="20577"/>
      <pc:docMkLst>
        <pc:docMk/>
      </pc:docMkLst>
      <pc:sldChg chg="modSp mod modClrScheme chgLayout">
        <pc:chgData name="Alix LARGE" userId="48bf3e38-fb59-4228-a029-bb53f55eef0e" providerId="ADAL" clId="{5F1E7794-2993-4938-A3B8-249AD9CA4448}" dt="2025-12-03T14:15:18.422" v="23" actId="207"/>
        <pc:sldMkLst>
          <pc:docMk/>
          <pc:sldMk cId="522433578" sldId="256"/>
        </pc:sldMkLst>
        <pc:spChg chg="mod">
          <ac:chgData name="Alix LARGE" userId="48bf3e38-fb59-4228-a029-bb53f55eef0e" providerId="ADAL" clId="{5F1E7794-2993-4938-A3B8-249AD9CA4448}" dt="2025-12-03T14:15:18.422" v="23" actId="207"/>
          <ac:spMkLst>
            <pc:docMk/>
            <pc:sldMk cId="522433578" sldId="256"/>
            <ac:spMk id="2" creationId="{00000000-0000-0000-0000-000000000000}"/>
          </ac:spMkLst>
        </pc:spChg>
      </pc:sldChg>
      <pc:sldChg chg="addSp delSp modSp add del mod">
        <pc:chgData name="Alix LARGE" userId="48bf3e38-fb59-4228-a029-bb53f55eef0e" providerId="ADAL" clId="{5F1E7794-2993-4938-A3B8-249AD9CA4448}" dt="2025-12-03T14:19:44.620" v="40" actId="20577"/>
        <pc:sldMkLst>
          <pc:docMk/>
          <pc:sldMk cId="2027218137" sldId="280"/>
        </pc:sldMkLst>
        <pc:spChg chg="add del mod">
          <ac:chgData name="Alix LARGE" userId="48bf3e38-fb59-4228-a029-bb53f55eef0e" providerId="ADAL" clId="{5F1E7794-2993-4938-A3B8-249AD9CA4448}" dt="2025-12-03T14:19:14.265" v="31" actId="33771"/>
          <ac:spMkLst>
            <pc:docMk/>
            <pc:sldMk cId="2027218137" sldId="280"/>
            <ac:spMk id="2" creationId="{3F49E2E4-EDC1-BF7F-9677-141B26E954E4}"/>
          </ac:spMkLst>
        </pc:spChg>
        <pc:spChg chg="add mod">
          <ac:chgData name="Alix LARGE" userId="48bf3e38-fb59-4228-a029-bb53f55eef0e" providerId="ADAL" clId="{5F1E7794-2993-4938-A3B8-249AD9CA4448}" dt="2025-12-03T14:19:44.620" v="40" actId="20577"/>
          <ac:spMkLst>
            <pc:docMk/>
            <pc:sldMk cId="2027218137" sldId="280"/>
            <ac:spMk id="4" creationId="{C36185AA-7AA6-33DB-7C7A-C7164470569E}"/>
          </ac:spMkLst>
        </pc:spChg>
      </pc:sldChg>
      <pc:sldChg chg="modSp mod">
        <pc:chgData name="Alix LARGE" userId="48bf3e38-fb59-4228-a029-bb53f55eef0e" providerId="ADAL" clId="{5F1E7794-2993-4938-A3B8-249AD9CA4448}" dt="2025-12-03T14:18:02.564" v="29" actId="27636"/>
        <pc:sldMkLst>
          <pc:docMk/>
          <pc:sldMk cId="3895691893" sldId="320"/>
        </pc:sldMkLst>
        <pc:spChg chg="mod">
          <ac:chgData name="Alix LARGE" userId="48bf3e38-fb59-4228-a029-bb53f55eef0e" providerId="ADAL" clId="{5F1E7794-2993-4938-A3B8-249AD9CA4448}" dt="2025-12-03T14:18:02.564" v="29" actId="27636"/>
          <ac:spMkLst>
            <pc:docMk/>
            <pc:sldMk cId="3895691893" sldId="320"/>
            <ac:spMk id="2" creationId="{00000000-0000-0000-0000-000000000000}"/>
          </ac:spMkLst>
        </pc:spChg>
      </pc:sldChg>
      <pc:sldMasterChg chg="modSldLayout">
        <pc:chgData name="Alix LARGE" userId="48bf3e38-fb59-4228-a029-bb53f55eef0e" providerId="ADAL" clId="{5F1E7794-2993-4938-A3B8-249AD9CA4448}" dt="2025-12-03T14:15:51.512" v="24" actId="1076"/>
        <pc:sldMasterMkLst>
          <pc:docMk/>
          <pc:sldMasterMk cId="2388533737" sldId="2147483673"/>
        </pc:sldMasterMkLst>
        <pc:sldLayoutChg chg="modSp mod">
          <pc:chgData name="Alix LARGE" userId="48bf3e38-fb59-4228-a029-bb53f55eef0e" providerId="ADAL" clId="{5F1E7794-2993-4938-A3B8-249AD9CA4448}" dt="2025-12-03T14:15:51.512" v="24" actId="1076"/>
          <pc:sldLayoutMkLst>
            <pc:docMk/>
            <pc:sldMasterMk cId="2388533737" sldId="2147483673"/>
            <pc:sldLayoutMk cId="180548126" sldId="2147483685"/>
          </pc:sldLayoutMkLst>
          <pc:picChg chg="mod">
            <ac:chgData name="Alix LARGE" userId="48bf3e38-fb59-4228-a029-bb53f55eef0e" providerId="ADAL" clId="{5F1E7794-2993-4938-A3B8-249AD9CA4448}" dt="2025-12-03T14:15:51.512" v="24" actId="1076"/>
            <ac:picMkLst>
              <pc:docMk/>
              <pc:sldMasterMk cId="2388533737" sldId="2147483673"/>
              <pc:sldLayoutMk cId="180548126" sldId="2147483685"/>
              <ac:picMk id="8" creationId="{00000000-0000-0000-0000-00000000000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B40179-FB8A-95C8-37D1-54C9FAA3C3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9A0F273-25EF-0697-96F7-EC7F5CA63C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F20F4-81D1-4B81-956B-D814F63D0D50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2F9ECFE-C9F8-C714-221A-D741E2BD0A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D90712-9DF0-3D1F-B91D-EC3CBBC180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8276E-B42E-4EFF-A2BD-C457C0811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000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71ADC-4586-4215-9B66-96ADF1249A02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94CA1-33CE-482F-8FE2-422B58580D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26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94CA1-33CE-482F-8FE2-422B58580DC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150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E85B72-533E-6411-F09C-28F360DE2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E4DFF2-1C8B-1F44-317A-DF560DCE5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22B601-A026-F61C-510E-E4D5AC33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30C168-4F5C-ED8B-2F42-3C8F98F35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15C654-9D80-38C5-3883-50DA167B3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887324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AF0FA7-3079-6AB4-270A-1C3BC8357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5B491E-557F-4433-304E-4D1A8BBA9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A4CB24-60B9-6B25-B407-741112D9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EB84BA-E096-FC2E-2703-F9A4DE4A6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3E376D-78AF-6AE5-8CE3-67AD04E88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22796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32C85A2-8ECC-98F6-5747-E7068A4EAD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0B5E75-B061-E6CE-1756-C04EE6062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C0CBD7-0957-213C-B6DB-66DA93013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F22929-27B9-D3AE-DABA-A5731AD30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52761E-F0C1-E256-ABE2-04E449578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19151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487488" y="1604798"/>
            <a:ext cx="10363200" cy="1470025"/>
          </a:xfrm>
          <a:prstGeom prst="rect">
            <a:avLst/>
          </a:prstGeom>
        </p:spPr>
        <p:txBody>
          <a:bodyPr/>
          <a:lstStyle>
            <a:lvl1pPr algn="r">
              <a:defRPr sz="4267">
                <a:solidFill>
                  <a:srgbClr val="E974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</a:t>
            </a:r>
            <a:br>
              <a:rPr lang="fr-FR" dirty="0"/>
            </a:br>
            <a:r>
              <a:rPr lang="fr-FR" dirty="0"/>
              <a:t>LA PRÉSENTATION</a:t>
            </a:r>
          </a:p>
        </p:txBody>
      </p:sp>
      <p:sp>
        <p:nvSpPr>
          <p:cNvPr id="7" name="Titre 1"/>
          <p:cNvSpPr txBox="1">
            <a:spLocks/>
          </p:cNvSpPr>
          <p:nvPr userDrawn="1"/>
        </p:nvSpPr>
        <p:spPr>
          <a:xfrm>
            <a:off x="4637955" y="3490146"/>
            <a:ext cx="6758180" cy="1361017"/>
          </a:xfrm>
          <a:prstGeom prst="rect">
            <a:avLst/>
          </a:prstGeom>
        </p:spPr>
        <p:txBody>
          <a:bodyPr rIns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500" b="0" i="0" kern="1200">
                <a:solidFill>
                  <a:srgbClr val="F01E1E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fr-FR" sz="4667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2"/>
          <a:stretch/>
        </p:blipFill>
        <p:spPr>
          <a:xfrm>
            <a:off x="255865" y="166746"/>
            <a:ext cx="1080000" cy="664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48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/>
          <p:cNvSpPr>
            <a:spLocks noGrp="1"/>
          </p:cNvSpPr>
          <p:nvPr>
            <p:ph type="ctrTitle" hasCustomPrompt="1"/>
          </p:nvPr>
        </p:nvSpPr>
        <p:spPr>
          <a:xfrm>
            <a:off x="1392269" y="1465858"/>
            <a:ext cx="9984317" cy="1579100"/>
          </a:xfrm>
          <a:prstGeom prst="rect">
            <a:avLst/>
          </a:prstGeom>
        </p:spPr>
        <p:txBody>
          <a:bodyPr/>
          <a:lstStyle>
            <a:lvl1pPr algn="l">
              <a:defRPr sz="3200" baseline="0">
                <a:solidFill>
                  <a:srgbClr val="E974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Page d’ouverture</a:t>
            </a:r>
            <a:br>
              <a:rPr lang="fr-FR"/>
            </a:br>
            <a:r>
              <a:rPr lang="fr-FR"/>
              <a:t>de chapitre</a:t>
            </a:r>
            <a:endParaRPr lang="fr-FR" dirty="0"/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391478" y="6405331"/>
            <a:ext cx="8832981" cy="365125"/>
          </a:xfrm>
          <a:prstGeom prst="rect">
            <a:avLst/>
          </a:prstGeom>
        </p:spPr>
        <p:txBody>
          <a:bodyPr/>
          <a:lstStyle>
            <a:lvl1pPr>
              <a:defRPr sz="1333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PRESENTATION</a:t>
            </a:r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1488018" y="6405331"/>
            <a:ext cx="10369549" cy="0"/>
          </a:xfrm>
          <a:prstGeom prst="line">
            <a:avLst/>
          </a:prstGeom>
          <a:ln w="12700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numéro de diapositive 5"/>
          <p:cNvSpPr txBox="1">
            <a:spLocks/>
          </p:cNvSpPr>
          <p:nvPr userDrawn="1"/>
        </p:nvSpPr>
        <p:spPr>
          <a:xfrm>
            <a:off x="11184566" y="6405331"/>
            <a:ext cx="76808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914400" rtl="0" eaLnBrk="1" latinLnBrk="0" hangingPunct="1">
              <a:defRPr sz="11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FD5C8FA-452C-4D2F-9E13-19CFC61FBE59}" type="slidenum">
              <a:rPr lang="fr-FR" sz="1400" smtClean="0"/>
              <a:pPr/>
              <a:t>‹N°›</a:t>
            </a:fld>
            <a:endParaRPr lang="fr-FR" sz="1467"/>
          </a:p>
        </p:txBody>
      </p:sp>
      <p:pic>
        <p:nvPicPr>
          <p:cNvPr id="9" name="Imag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2"/>
          <a:stretch/>
        </p:blipFill>
        <p:spPr>
          <a:xfrm>
            <a:off x="230400" y="211202"/>
            <a:ext cx="1080000" cy="664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970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0800" y="6405331"/>
            <a:ext cx="10003659" cy="365125"/>
          </a:xfrm>
          <a:prstGeom prst="rect">
            <a:avLst/>
          </a:prstGeom>
        </p:spPr>
        <p:txBody>
          <a:bodyPr/>
          <a:lstStyle>
            <a:lvl1pPr>
              <a:defRPr sz="1333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PRESENTATION</a:t>
            </a:r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334434" y="6405331"/>
            <a:ext cx="11523133" cy="0"/>
          </a:xfrm>
          <a:prstGeom prst="line">
            <a:avLst/>
          </a:prstGeom>
          <a:ln w="12700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 userDrawn="1"/>
        </p:nvCxnSpPr>
        <p:spPr>
          <a:xfrm>
            <a:off x="1488018" y="1307637"/>
            <a:ext cx="7680324" cy="0"/>
          </a:xfrm>
          <a:prstGeom prst="line">
            <a:avLst/>
          </a:prstGeom>
          <a:ln w="28575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texte 2"/>
          <p:cNvSpPr txBox="1">
            <a:spLocks/>
          </p:cNvSpPr>
          <p:nvPr userDrawn="1"/>
        </p:nvSpPr>
        <p:spPr>
          <a:xfrm>
            <a:off x="1678518" y="1988840"/>
            <a:ext cx="10243076" cy="4224469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7"/>
              </a:spcAft>
              <a:buClr>
                <a:srgbClr val="E8BA8B"/>
              </a:buClr>
              <a:buSzPct val="100000"/>
            </a:pPr>
            <a:endParaRPr lang="fr-FR" sz="2400"/>
          </a:p>
        </p:txBody>
      </p:sp>
      <p:sp>
        <p:nvSpPr>
          <p:cNvPr id="15" name="Espace réservé du numéro de diapositive 5"/>
          <p:cNvSpPr txBox="1">
            <a:spLocks/>
          </p:cNvSpPr>
          <p:nvPr userDrawn="1"/>
        </p:nvSpPr>
        <p:spPr>
          <a:xfrm>
            <a:off x="11184566" y="6405331"/>
            <a:ext cx="76808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914400" rtl="0" eaLnBrk="1" latinLnBrk="0" hangingPunct="1">
              <a:defRPr sz="11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FD5C8FA-452C-4D2F-9E13-19CFC61FBE59}" type="slidenum">
              <a:rPr lang="fr-FR" sz="1400" smtClean="0"/>
              <a:pPr/>
              <a:t>‹N°›</a:t>
            </a:fld>
            <a:endParaRPr lang="fr-FR" sz="1467"/>
          </a:p>
        </p:txBody>
      </p:sp>
      <p:sp>
        <p:nvSpPr>
          <p:cNvPr id="16" name="Espace réservé du texte 2"/>
          <p:cNvSpPr txBox="1">
            <a:spLocks/>
          </p:cNvSpPr>
          <p:nvPr userDrawn="1"/>
        </p:nvSpPr>
        <p:spPr>
          <a:xfrm>
            <a:off x="1326525" y="1604434"/>
            <a:ext cx="10530116" cy="4608876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7"/>
              </a:spcAft>
              <a:buClr>
                <a:srgbClr val="E8BA8B"/>
              </a:buClr>
              <a:buSzPct val="100000"/>
            </a:pPr>
            <a:endParaRPr lang="fr-FR" sz="24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 hasCustomPrompt="1"/>
          </p:nvPr>
        </p:nvSpPr>
        <p:spPr>
          <a:xfrm>
            <a:off x="1326525" y="1604433"/>
            <a:ext cx="10530116" cy="4608876"/>
          </a:xfrm>
          <a:prstGeom prst="rect">
            <a:avLst/>
          </a:prstGeom>
        </p:spPr>
        <p:txBody>
          <a:bodyPr/>
          <a:lstStyle>
            <a:lvl1pPr marL="380990" indent="-380990">
              <a:spcBef>
                <a:spcPts val="1600"/>
              </a:spcBef>
              <a:spcAft>
                <a:spcPts val="67"/>
              </a:spcAft>
              <a:buClr>
                <a:srgbClr val="828282"/>
              </a:buClr>
              <a:buSzPct val="100000"/>
              <a:buFont typeface="Arial" panose="020B0604020202020204" pitchFamily="34" charset="0"/>
              <a:buChar char="►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38179" indent="-380990">
              <a:spcAft>
                <a:spcPts val="67"/>
              </a:spcAft>
              <a:buClr>
                <a:srgbClr val="5A2E83"/>
              </a:buClr>
              <a:buSzPct val="100000"/>
              <a:buFont typeface="Symbol" panose="05050102010706020507" pitchFamily="18" charset="2"/>
              <a:buChar char=""/>
              <a:defRPr/>
            </a:lvl2pPr>
            <a:lvl4pPr marL="863578" indent="-380990">
              <a:spcAft>
                <a:spcPts val="67"/>
              </a:spcAft>
              <a:buSzPct val="100000"/>
              <a:buFont typeface="Calibri" panose="020F0502020204030204" pitchFamily="34" charset="0"/>
              <a:buChar char="–"/>
              <a:defRPr sz="1867"/>
            </a:lvl4pPr>
          </a:lstStyle>
          <a:p>
            <a:pPr>
              <a:spcAft>
                <a:spcPts val="50"/>
              </a:spcAft>
              <a:buClr>
                <a:srgbClr val="E8BA8B"/>
              </a:buClr>
              <a:buSzPct val="100000"/>
            </a:pPr>
            <a:r>
              <a:rPr lang="fr-FR"/>
              <a:t>Introduction</a:t>
            </a:r>
          </a:p>
          <a:p>
            <a:pPr marL="285750" indent="-285750">
              <a:spcAft>
                <a:spcPts val="50"/>
              </a:spcAft>
              <a:buClr>
                <a:srgbClr val="4A3586"/>
              </a:buClr>
              <a:buSzPct val="100000"/>
              <a:buFont typeface="Arial" panose="020B0604020202020204" pitchFamily="34" charset="0"/>
              <a:buChar char="►"/>
            </a:pPr>
            <a:r>
              <a:rPr lang="fr-FR"/>
              <a:t>Titre du chapitre 1 </a:t>
            </a:r>
          </a:p>
          <a:p>
            <a:pPr marL="838179" lvl="1" indent="-380990">
              <a:spcAft>
                <a:spcPts val="67"/>
              </a:spcAft>
              <a:buClr>
                <a:srgbClr val="4A3586"/>
              </a:buClr>
              <a:buSzPct val="100000"/>
              <a:buFont typeface="Symbol" panose="05050102010706020507" pitchFamily="18" charset="2"/>
              <a:buChar char=""/>
            </a:pPr>
            <a:r>
              <a:rPr lang="fr-FR" sz="213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Partie 1</a:t>
            </a:r>
          </a:p>
          <a:p>
            <a:pPr marL="863578" lvl="3" indent="-380990">
              <a:spcAft>
                <a:spcPts val="67"/>
              </a:spcAft>
              <a:buSzPct val="100000"/>
              <a:buFont typeface="Calibri" panose="020F0502020204030204" pitchFamily="34" charset="0"/>
              <a:buChar char="–"/>
            </a:pPr>
            <a:r>
              <a:rPr lang="fr-FR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Sous-partie 1</a:t>
            </a:r>
          </a:p>
          <a:p>
            <a:pPr marL="838179" lvl="1" indent="-380990">
              <a:spcAft>
                <a:spcPts val="67"/>
              </a:spcAft>
              <a:buClr>
                <a:srgbClr val="4A3586"/>
              </a:buClr>
              <a:buSzPct val="100000"/>
              <a:buFont typeface="Symbol" panose="05050102010706020507" pitchFamily="18" charset="2"/>
              <a:buChar char="·"/>
            </a:pPr>
            <a:r>
              <a:rPr lang="fr-FR" sz="213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Partie 2</a:t>
            </a:r>
          </a:p>
          <a:p>
            <a:pPr marL="285750" indent="-285750">
              <a:spcAft>
                <a:spcPts val="50"/>
              </a:spcAft>
              <a:buClr>
                <a:srgbClr val="4A3586"/>
              </a:buClr>
              <a:buSzPct val="100000"/>
              <a:buFont typeface="Arial" panose="020B0604020202020204" pitchFamily="34" charset="0"/>
              <a:buChar char="►"/>
            </a:pPr>
            <a:r>
              <a:rPr lang="fr-FR"/>
              <a:t>Titre du chapitre 2 - Titre très long</a:t>
            </a:r>
            <a:br>
              <a:rPr lang="fr-FR"/>
            </a:br>
            <a:r>
              <a:rPr lang="fr-FR"/>
              <a:t>nécessitant plus d’une ligne</a:t>
            </a:r>
          </a:p>
          <a:p>
            <a:pPr marL="838179" lvl="1" indent="-380990">
              <a:spcAft>
                <a:spcPts val="67"/>
              </a:spcAft>
              <a:buClr>
                <a:srgbClr val="4A3586"/>
              </a:buClr>
              <a:buSzPct val="100000"/>
              <a:buFont typeface="Symbol" panose="05050102010706020507" pitchFamily="18" charset="2"/>
              <a:buChar char=""/>
            </a:pPr>
            <a:r>
              <a:rPr lang="fr-FR" sz="213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Partie 1</a:t>
            </a:r>
          </a:p>
          <a:p>
            <a:pPr marL="838179" lvl="1" indent="-380990">
              <a:spcAft>
                <a:spcPts val="67"/>
              </a:spcAft>
              <a:buClr>
                <a:srgbClr val="4A3586"/>
              </a:buClr>
              <a:buSzPct val="100000"/>
              <a:buFont typeface="Symbol" panose="05050102010706020507" pitchFamily="18" charset="2"/>
              <a:buChar char=""/>
            </a:pPr>
            <a:r>
              <a:rPr lang="fr-FR" sz="213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Partie 2</a:t>
            </a:r>
          </a:p>
          <a:p>
            <a:pPr>
              <a:spcAft>
                <a:spcPts val="50"/>
              </a:spcAft>
              <a:buClr>
                <a:srgbClr val="828282"/>
              </a:buClr>
              <a:buSzPct val="100000"/>
            </a:pPr>
            <a:r>
              <a:rPr lang="fr-FR"/>
              <a:t>Conclusion</a:t>
            </a:r>
            <a:endParaRPr lang="fr-FR" dirty="0"/>
          </a:p>
        </p:txBody>
      </p:sp>
      <p:sp>
        <p:nvSpPr>
          <p:cNvPr id="11" name="ZoneTexte 10"/>
          <p:cNvSpPr txBox="1"/>
          <p:nvPr userDrawn="1"/>
        </p:nvSpPr>
        <p:spPr>
          <a:xfrm>
            <a:off x="9183059" y="871935"/>
            <a:ext cx="3008941" cy="6667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3733" dirty="0">
                <a:solidFill>
                  <a:srgbClr val="5A2E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</a:p>
        </p:txBody>
      </p:sp>
    </p:spTree>
    <p:extLst>
      <p:ext uri="{BB962C8B-B14F-4D97-AF65-F5344CB8AC3E}">
        <p14:creationId xmlns:p14="http://schemas.microsoft.com/office/powerpoint/2010/main" val="4167007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partie et 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4434" y="1596165"/>
            <a:ext cx="5761567" cy="43291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0990" indent="-380990">
              <a:buClr>
                <a:srgbClr val="5A2E83"/>
              </a:buClr>
              <a:buFont typeface="Arial" panose="020B0604020202020204" pitchFamily="34" charset="0"/>
              <a:buChar char="►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304792">
              <a:buClr>
                <a:srgbClr val="5A2E83"/>
              </a:buClr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73124" indent="-304792"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70240" y="1604798"/>
            <a:ext cx="5486400" cy="40412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0990" indent="-380990">
              <a:buClr>
                <a:srgbClr val="5A2E83"/>
              </a:buClr>
              <a:buFont typeface="Arial" panose="020B0604020202020204" pitchFamily="34" charset="0"/>
              <a:buChar char="►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304792">
              <a:buClr>
                <a:srgbClr val="5A2E83"/>
              </a:buClr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10" name="Titre 1"/>
          <p:cNvSpPr>
            <a:spLocks noGrp="1"/>
          </p:cNvSpPr>
          <p:nvPr>
            <p:ph type="title" hasCustomPrompt="1"/>
          </p:nvPr>
        </p:nvSpPr>
        <p:spPr>
          <a:xfrm>
            <a:off x="1967542" y="-27384"/>
            <a:ext cx="9985109" cy="1330160"/>
          </a:xfrm>
          <a:prstGeom prst="rect">
            <a:avLst/>
          </a:prstGeom>
        </p:spPr>
        <p:txBody>
          <a:bodyPr anchor="b" anchorCtr="0"/>
          <a:lstStyle>
            <a:lvl1pPr algn="r">
              <a:defRPr sz="2933" b="1">
                <a:solidFill>
                  <a:srgbClr val="E974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diapositive</a:t>
            </a:r>
          </a:p>
        </p:txBody>
      </p:sp>
      <p:cxnSp>
        <p:nvCxnSpPr>
          <p:cNvPr id="11" name="Connecteur droit 10"/>
          <p:cNvCxnSpPr/>
          <p:nvPr userDrawn="1"/>
        </p:nvCxnSpPr>
        <p:spPr>
          <a:xfrm flipV="1">
            <a:off x="1488018" y="1305107"/>
            <a:ext cx="10368623" cy="11460"/>
          </a:xfrm>
          <a:prstGeom prst="line">
            <a:avLst/>
          </a:prstGeom>
          <a:ln w="28575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 userDrawn="1"/>
        </p:nvCxnSpPr>
        <p:spPr>
          <a:xfrm>
            <a:off x="334434" y="6405331"/>
            <a:ext cx="11522207" cy="0"/>
          </a:xfrm>
          <a:prstGeom prst="line">
            <a:avLst/>
          </a:prstGeom>
          <a:ln w="12700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numéro de diapositive 5"/>
          <p:cNvSpPr txBox="1">
            <a:spLocks/>
          </p:cNvSpPr>
          <p:nvPr userDrawn="1"/>
        </p:nvSpPr>
        <p:spPr>
          <a:xfrm>
            <a:off x="11184566" y="6405331"/>
            <a:ext cx="76808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914400" rtl="0" eaLnBrk="1" latinLnBrk="0" hangingPunct="1">
              <a:defRPr sz="11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FD5C8FA-452C-4D2F-9E13-19CFC61FBE59}" type="slidenum">
              <a:rPr lang="fr-FR" sz="1400" smtClean="0"/>
              <a:pPr/>
              <a:t>‹N°›</a:t>
            </a:fld>
            <a:endParaRPr lang="fr-FR" sz="1467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0800" y="6405331"/>
            <a:ext cx="10003659" cy="365125"/>
          </a:xfrm>
          <a:prstGeom prst="rect">
            <a:avLst/>
          </a:prstGeom>
        </p:spPr>
        <p:txBody>
          <a:bodyPr/>
          <a:lstStyle>
            <a:lvl1pPr>
              <a:defRPr sz="1333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67507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avec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6389293" y="1988840"/>
            <a:ext cx="5467348" cy="4042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0990" indent="-380990">
              <a:buClr>
                <a:srgbClr val="E8BA8B"/>
              </a:buClr>
              <a:buFont typeface="Arial" panose="020B0604020202020204" pitchFamily="34" charset="0"/>
              <a:buChar char="►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17533" indent="-304792">
              <a:buClr>
                <a:srgbClr val="E8BA8B"/>
              </a:buClr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73124" indent="-304792"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Graphique</a:t>
            </a:r>
          </a:p>
        </p:txBody>
      </p:sp>
      <p:sp>
        <p:nvSpPr>
          <p:cNvPr id="18" name="Espace réservé du texte 1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1" y="1508787"/>
            <a:ext cx="5729471" cy="421951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r">
              <a:buFontTx/>
              <a:buNone/>
              <a:defRPr sz="2400" b="0" i="0" baseline="0">
                <a:solidFill>
                  <a:srgbClr val="F01E1E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/>
              <a:t>Titre du graphique</a:t>
            </a:r>
          </a:p>
        </p:txBody>
      </p:sp>
      <p:sp>
        <p:nvSpPr>
          <p:cNvPr id="19" name="Espace réservé du texte 13"/>
          <p:cNvSpPr>
            <a:spLocks noGrp="1"/>
          </p:cNvSpPr>
          <p:nvPr>
            <p:ph type="body" sz="quarter" idx="14" hasCustomPrompt="1"/>
          </p:nvPr>
        </p:nvSpPr>
        <p:spPr>
          <a:xfrm>
            <a:off x="1488017" y="1988840"/>
            <a:ext cx="4415928" cy="403244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buFontTx/>
              <a:buNone/>
              <a:defRPr sz="1867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/>
              <a:t>Texte courant</a:t>
            </a:r>
            <a:endParaRPr lang="fr-FR" dirty="0"/>
          </a:p>
        </p:txBody>
      </p:sp>
      <p:cxnSp>
        <p:nvCxnSpPr>
          <p:cNvPr id="25" name="Connecteur droit 24"/>
          <p:cNvCxnSpPr/>
          <p:nvPr userDrawn="1"/>
        </p:nvCxnSpPr>
        <p:spPr>
          <a:xfrm>
            <a:off x="334434" y="6405331"/>
            <a:ext cx="11522207" cy="0"/>
          </a:xfrm>
          <a:prstGeom prst="line">
            <a:avLst/>
          </a:prstGeom>
          <a:ln w="12700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space réservé du numéro de diapositive 5"/>
          <p:cNvSpPr txBox="1">
            <a:spLocks/>
          </p:cNvSpPr>
          <p:nvPr userDrawn="1"/>
        </p:nvSpPr>
        <p:spPr>
          <a:xfrm>
            <a:off x="11184566" y="6405331"/>
            <a:ext cx="76808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914400" rtl="0" eaLnBrk="1" latinLnBrk="0" hangingPunct="1">
              <a:defRPr sz="11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FD5C8FA-452C-4D2F-9E13-19CFC61FBE59}" type="slidenum">
              <a:rPr lang="fr-FR" sz="1400" smtClean="0"/>
              <a:pPr/>
              <a:t>‹N°›</a:t>
            </a:fld>
            <a:endParaRPr lang="fr-FR" sz="1467"/>
          </a:p>
        </p:txBody>
      </p:sp>
      <p:sp>
        <p:nvSpPr>
          <p:cNvPr id="2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0800" y="6405331"/>
            <a:ext cx="10003659" cy="365125"/>
          </a:xfrm>
          <a:prstGeom prst="rect">
            <a:avLst/>
          </a:prstGeom>
        </p:spPr>
        <p:txBody>
          <a:bodyPr/>
          <a:lstStyle>
            <a:lvl1pPr>
              <a:defRPr sz="1333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PRESENTATION</a:t>
            </a:r>
          </a:p>
        </p:txBody>
      </p:sp>
      <p:sp>
        <p:nvSpPr>
          <p:cNvPr id="10" name="Titre 1"/>
          <p:cNvSpPr>
            <a:spLocks noGrp="1"/>
          </p:cNvSpPr>
          <p:nvPr>
            <p:ph type="title" hasCustomPrompt="1"/>
          </p:nvPr>
        </p:nvSpPr>
        <p:spPr>
          <a:xfrm>
            <a:off x="1871531" y="-27384"/>
            <a:ext cx="10081120" cy="1330160"/>
          </a:xfrm>
          <a:prstGeom prst="rect">
            <a:avLst/>
          </a:prstGeom>
        </p:spPr>
        <p:txBody>
          <a:bodyPr anchor="b" anchorCtr="0"/>
          <a:lstStyle>
            <a:lvl1pPr algn="r">
              <a:defRPr sz="2933" b="1">
                <a:solidFill>
                  <a:srgbClr val="E974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diapositive</a:t>
            </a:r>
          </a:p>
        </p:txBody>
      </p:sp>
      <p:cxnSp>
        <p:nvCxnSpPr>
          <p:cNvPr id="11" name="Connecteur droit 10"/>
          <p:cNvCxnSpPr/>
          <p:nvPr userDrawn="1"/>
        </p:nvCxnSpPr>
        <p:spPr>
          <a:xfrm flipV="1">
            <a:off x="1488018" y="1305107"/>
            <a:ext cx="10368623" cy="11460"/>
          </a:xfrm>
          <a:prstGeom prst="line">
            <a:avLst/>
          </a:prstGeom>
          <a:ln w="28575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74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/>
          <p:cNvSpPr>
            <a:spLocks noGrp="1"/>
          </p:cNvSpPr>
          <p:nvPr>
            <p:ph type="ctrTitle" hasCustomPrompt="1"/>
          </p:nvPr>
        </p:nvSpPr>
        <p:spPr>
          <a:xfrm>
            <a:off x="1392269" y="1465858"/>
            <a:ext cx="9984317" cy="1579100"/>
          </a:xfrm>
          <a:prstGeom prst="rect">
            <a:avLst/>
          </a:prstGeom>
        </p:spPr>
        <p:txBody>
          <a:bodyPr/>
          <a:lstStyle>
            <a:lvl1pPr algn="l">
              <a:defRPr sz="3200" baseline="0">
                <a:solidFill>
                  <a:srgbClr val="E974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Page d’ouverture</a:t>
            </a:r>
            <a:br>
              <a:rPr lang="fr-FR"/>
            </a:br>
            <a:r>
              <a:rPr lang="fr-FR"/>
              <a:t>de chapitre</a:t>
            </a:r>
            <a:endParaRPr lang="fr-FR" dirty="0"/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391478" y="6405331"/>
            <a:ext cx="8832981" cy="365125"/>
          </a:xfrm>
          <a:prstGeom prst="rect">
            <a:avLst/>
          </a:prstGeom>
        </p:spPr>
        <p:txBody>
          <a:bodyPr/>
          <a:lstStyle>
            <a:lvl1pPr>
              <a:defRPr sz="1333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PRESENTATION</a:t>
            </a:r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1488018" y="6405331"/>
            <a:ext cx="10369549" cy="0"/>
          </a:xfrm>
          <a:prstGeom prst="line">
            <a:avLst/>
          </a:prstGeom>
          <a:ln w="12700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numéro de diapositive 5"/>
          <p:cNvSpPr txBox="1">
            <a:spLocks/>
          </p:cNvSpPr>
          <p:nvPr userDrawn="1"/>
        </p:nvSpPr>
        <p:spPr>
          <a:xfrm>
            <a:off x="11184566" y="6405331"/>
            <a:ext cx="76808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914400" rtl="0" eaLnBrk="1" latinLnBrk="0" hangingPunct="1">
              <a:defRPr sz="11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FD5C8FA-452C-4D2F-9E13-19CFC61FBE59}" type="slidenum">
              <a:rPr lang="fr-FR" sz="1400" smtClean="0"/>
              <a:pPr/>
              <a:t>‹N°›</a:t>
            </a:fld>
            <a:endParaRPr lang="fr-FR" sz="1467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2"/>
          <a:stretch/>
        </p:blipFill>
        <p:spPr>
          <a:xfrm>
            <a:off x="230400" y="211202"/>
            <a:ext cx="1080000" cy="664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572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487488" y="1604798"/>
            <a:ext cx="10363200" cy="1470025"/>
          </a:xfrm>
          <a:prstGeom prst="rect">
            <a:avLst/>
          </a:prstGeom>
        </p:spPr>
        <p:txBody>
          <a:bodyPr/>
          <a:lstStyle>
            <a:lvl1pPr algn="r">
              <a:defRPr sz="4267">
                <a:solidFill>
                  <a:srgbClr val="E974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</a:t>
            </a:r>
            <a:br>
              <a:rPr lang="fr-FR"/>
            </a:br>
            <a:r>
              <a:rPr lang="fr-FR"/>
              <a:t>LA PRÉSENTATION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 userDrawn="1"/>
        </p:nvSpPr>
        <p:spPr>
          <a:xfrm>
            <a:off x="4637955" y="3490146"/>
            <a:ext cx="6758180" cy="1361017"/>
          </a:xfrm>
          <a:prstGeom prst="rect">
            <a:avLst/>
          </a:prstGeom>
        </p:spPr>
        <p:txBody>
          <a:bodyPr rIns="0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500" b="0" i="0" kern="1200">
                <a:solidFill>
                  <a:srgbClr val="F01E1E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fr-FR" sz="4667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22"/>
          <a:stretch/>
        </p:blipFill>
        <p:spPr>
          <a:xfrm>
            <a:off x="230400" y="211202"/>
            <a:ext cx="1080000" cy="664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7865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re et contenu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2801" y="1603200"/>
            <a:ext cx="10080591" cy="2514533"/>
          </a:xfrm>
          <a:prstGeom prst="rect">
            <a:avLst/>
          </a:prstGeo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 hasCustomPrompt="1"/>
          </p:nvPr>
        </p:nvSpPr>
        <p:spPr>
          <a:xfrm>
            <a:off x="1871531" y="-27384"/>
            <a:ext cx="10081120" cy="1330160"/>
          </a:xfrm>
          <a:prstGeom prst="rect">
            <a:avLst/>
          </a:prstGeom>
        </p:spPr>
        <p:txBody>
          <a:bodyPr anchor="b" anchorCtr="0"/>
          <a:lstStyle>
            <a:lvl1pPr algn="r">
              <a:defRPr sz="2933" b="1">
                <a:solidFill>
                  <a:srgbClr val="E974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diapositive</a:t>
            </a:r>
          </a:p>
        </p:txBody>
      </p:sp>
      <p:cxnSp>
        <p:nvCxnSpPr>
          <p:cNvPr id="10" name="Connecteur droit 9"/>
          <p:cNvCxnSpPr/>
          <p:nvPr userDrawn="1"/>
        </p:nvCxnSpPr>
        <p:spPr>
          <a:xfrm flipV="1">
            <a:off x="1488018" y="1305107"/>
            <a:ext cx="10368623" cy="11460"/>
          </a:xfrm>
          <a:prstGeom prst="line">
            <a:avLst/>
          </a:prstGeom>
          <a:ln w="28575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334434" y="6405331"/>
            <a:ext cx="11522207" cy="0"/>
          </a:xfrm>
          <a:prstGeom prst="line">
            <a:avLst/>
          </a:prstGeom>
          <a:ln w="12700">
            <a:solidFill>
              <a:srgbClr val="5A2E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numéro de diapositive 5"/>
          <p:cNvSpPr txBox="1">
            <a:spLocks/>
          </p:cNvSpPr>
          <p:nvPr userDrawn="1"/>
        </p:nvSpPr>
        <p:spPr>
          <a:xfrm>
            <a:off x="11184566" y="6405331"/>
            <a:ext cx="76808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914400" rtl="0" eaLnBrk="1" latinLnBrk="0" hangingPunct="1">
              <a:defRPr sz="1100" kern="1200">
                <a:solidFill>
                  <a:srgbClr val="89898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FD5C8FA-452C-4D2F-9E13-19CFC61FBE59}" type="slidenum">
              <a:rPr lang="fr-FR" sz="1400" smtClean="0"/>
              <a:pPr/>
              <a:t>‹N°›</a:t>
            </a:fld>
            <a:endParaRPr lang="fr-FR" sz="1467"/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0800" y="6405331"/>
            <a:ext cx="10003659" cy="365125"/>
          </a:xfrm>
          <a:prstGeom prst="rect">
            <a:avLst/>
          </a:prstGeom>
        </p:spPr>
        <p:txBody>
          <a:bodyPr/>
          <a:lstStyle>
            <a:lvl1pPr>
              <a:defRPr sz="1333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 DE LA PRESENTATION</a:t>
            </a:r>
          </a:p>
        </p:txBody>
      </p:sp>
    </p:spTree>
    <p:extLst>
      <p:ext uri="{BB962C8B-B14F-4D97-AF65-F5344CB8AC3E}">
        <p14:creationId xmlns:p14="http://schemas.microsoft.com/office/powerpoint/2010/main" val="96136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038E29-4A9B-F23D-8E20-F768D0BCD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40F7A6-165D-DC5B-F098-65F34FB67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2961BB-D54B-8B3F-D1E2-42FB11DD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412FC-718A-2D78-0543-8C4BD471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637919-533A-2506-3A00-9044B838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56642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0E47A9-3CFC-3AD1-7CF2-F769FD8A7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10D6FF-E84D-FC8A-489A-C7A68036E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6D8EB1-184F-6A27-6320-DBB805E7A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9B2BF2-2033-2007-A853-EA2DD247F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BA9CB0-8499-4608-8F62-B04EE422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421118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8E1AEA-ACD7-F7AE-3AFB-8B843EB6D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D8CCDD-11F5-F324-3176-75FC7600B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CDD36D-D180-D2D7-CC64-A15CEF4E7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F31E19-89EA-C69F-B6EB-E06B0746A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6EE3FE-6F74-B5BF-984C-B32FC068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BB5202-8899-DFFC-F296-B70968FEF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10625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C246ED-9F26-DD9F-882C-B3B059600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850A66-88EE-E48D-D898-0D844AE91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1CF8A5-677C-77DB-F497-04E89398B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7ED634-9B0B-6542-B82F-0F61B40FD5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29CAF8-9BA1-5498-C7EB-13A3A0CC49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C3ACD64-9820-58E4-E010-64FB220D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3F814F-1B3B-B2AE-115F-8ED6B752E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37E7C-510E-D913-B633-3E850409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898126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E35BFB-F175-F064-EC38-C95965BA6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FB4C459-4775-CE0C-F6DD-0FD1FE8AE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7365DB-E7C9-961D-E48D-33400A93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99D121-0B84-6BC1-E919-88700B4BE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288541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582669-CE40-1A36-3C42-4738D12B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39F59D2-9087-3CDA-676E-465DE3D1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3A6FB9-F249-A546-2671-CE1CD3A69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733749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5D848-0B6A-8B92-40A2-0F4706540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0540AB-78A6-608C-2002-28DA5556D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E06886-A9CE-66AF-7A7F-98D7E1F3E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54264CA-FD20-1399-75BE-A1CAC0E80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8F7F27-7100-42C6-4B08-5F86B8347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2BB87F-8AD5-9151-3965-8A8924D1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403040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FAE1FA-C3C0-E54B-CE7B-1049BDA0E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FB538CC-EBB7-C3D2-6C1F-963160D26B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A1FA8F-E312-C6A2-8E18-2FAD57A65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72DB7A-207E-FC3D-6F22-89A20650C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1C79A2-5F53-A442-9EB2-D55C7D04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PRESENTATION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DB9C0E-A009-59CE-966E-DA3219D5E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41803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8EBDC3-B2CF-16B8-458F-3D0882A49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6B042F-6A24-F602-799A-1211026DC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968E89-40E0-4D91-006B-EA5AD2D56F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618355-E57C-4207-B6D9-3A47A8AB8399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7A7736-4B15-C15C-846E-361405B9E3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FR"/>
              <a:t>TITRE DE LA PRESENTATION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8B2947-5F9E-A5DE-0E0B-8096426E5F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372BA-9132-4523-BE43-91EDD966DB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53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63" r:id="rId14"/>
    <p:sldLayoutId id="2147483667" r:id="rId15"/>
    <p:sldLayoutId id="2147483668" r:id="rId16"/>
    <p:sldLayoutId id="2147483660" r:id="rId17"/>
    <p:sldLayoutId id="2147483671" r:id="rId18"/>
    <p:sldLayoutId id="2147483672" r:id="rId1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altLang="fr-FR" sz="3600" b="1" dirty="0"/>
              <a:t>PRESENTATION DU SERVICE JURIDIQUE</a:t>
            </a:r>
            <a:br>
              <a:rPr lang="fr-FR" altLang="fr-FR" sz="3600" b="1" dirty="0"/>
            </a:br>
            <a:r>
              <a:rPr lang="fr-FR" altLang="fr-FR" sz="3600" b="1" dirty="0"/>
              <a:t>DPSAP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517299" y="6051939"/>
            <a:ext cx="4545504" cy="666977"/>
          </a:xfrm>
          <a:prstGeom prst="rect">
            <a:avLst/>
          </a:prstGeom>
          <a:noFill/>
        </p:spPr>
        <p:txBody>
          <a:bodyPr wrap="square" rIns="0" rtlCol="0" anchor="b" anchorCtr="0">
            <a:spAutoFit/>
          </a:bodyPr>
          <a:lstStyle/>
          <a:p>
            <a:r>
              <a:rPr lang="fr-FR" sz="1867">
                <a:solidFill>
                  <a:srgbClr val="898989"/>
                </a:solidFill>
                <a:latin typeface="Arial"/>
                <a:cs typeface="Arial"/>
              </a:rPr>
              <a:t>Mars 2025</a:t>
            </a:r>
          </a:p>
          <a:p>
            <a:endParaRPr lang="fr-FR" sz="1867" dirty="0">
              <a:solidFill>
                <a:srgbClr val="89898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243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30CC352-499E-417A-B4AB-02D7FBF45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918" y="1033153"/>
            <a:ext cx="10499513" cy="486282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3E9589D-2D45-8532-512C-FDEEE4A73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051" y="962024"/>
            <a:ext cx="9854614" cy="50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1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91478" y="1700809"/>
            <a:ext cx="9984317" cy="1579100"/>
          </a:xfrm>
        </p:spPr>
        <p:txBody>
          <a:bodyPr/>
          <a:lstStyle/>
          <a:p>
            <a:r>
              <a:rPr lang="fr-FR" sz="4267" dirty="0"/>
              <a:t>La réglementation</a:t>
            </a:r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6306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22931" y="414188"/>
            <a:ext cx="9984317" cy="584775"/>
          </a:xfrm>
        </p:spPr>
        <p:txBody>
          <a:bodyPr>
            <a:normAutofit/>
          </a:bodyPr>
          <a:lstStyle/>
          <a:p>
            <a:r>
              <a:rPr lang="fr-FR" altLang="fr-FR" dirty="0"/>
              <a:t>L’Unité réglementation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C119C08-D28A-4219-AC3E-D03A98FC3E2B}"/>
              </a:ext>
            </a:extLst>
          </p:cNvPr>
          <p:cNvSpPr txBox="1"/>
          <p:nvPr/>
        </p:nvSpPr>
        <p:spPr>
          <a:xfrm>
            <a:off x="1391478" y="1149352"/>
            <a:ext cx="9889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chemeClr val="accent2"/>
                </a:solidFill>
              </a:rPr>
              <a:t>L’équipe et son activité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528206-C23E-4251-AEA9-50B8A1C4C733}"/>
              </a:ext>
            </a:extLst>
          </p:cNvPr>
          <p:cNvSpPr txBox="1"/>
          <p:nvPr/>
        </p:nvSpPr>
        <p:spPr>
          <a:xfrm>
            <a:off x="1622000" y="2176903"/>
            <a:ext cx="92170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2400" b="1" dirty="0"/>
              <a:t>L’unité réglementation c’est aussi :</a:t>
            </a:r>
          </a:p>
          <a:p>
            <a:pPr marL="380990" indent="-380990">
              <a:buFont typeface="Wingdings" panose="05000000000000000000" pitchFamily="2" charset="2"/>
              <a:buChar char="§"/>
            </a:pPr>
            <a:r>
              <a:rPr lang="fr-FR" altLang="fr-FR" sz="2400" dirty="0"/>
              <a:t>Un service apporté aux différents fonds gérés par DPSAP: Ircantec, retraite des mines, RAVGDT, FAEFM, FAMDRE, OFB, conseillers généraux</a:t>
            </a:r>
          </a:p>
          <a:p>
            <a:pPr marL="380990" indent="-380990">
              <a:buFont typeface="Wingdings" panose="05000000000000000000" pitchFamily="2" charset="2"/>
              <a:buChar char="§"/>
            </a:pPr>
            <a:r>
              <a:rPr lang="fr-FR" altLang="fr-FR" sz="2400" dirty="0"/>
              <a:t>Environ 1100 demandes reçues et prises en charge par l’équipe / an</a:t>
            </a:r>
          </a:p>
          <a:p>
            <a:pPr marL="380990" indent="-380990">
              <a:buFont typeface="Wingdings" panose="05000000000000000000" pitchFamily="2" charset="2"/>
              <a:buChar char="§"/>
            </a:pPr>
            <a:r>
              <a:rPr lang="fr-FR" altLang="fr-FR" sz="2400" dirty="0"/>
              <a:t>Le respect de l’indicateur qualité: 80% des demandes reçues doivent être traitées dans un délai de 30 jours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895691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FF22C9BD-0CFB-4547-995B-B166A1AC3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8" y="554126"/>
            <a:ext cx="9984317" cy="618993"/>
          </a:xfrm>
        </p:spPr>
        <p:txBody>
          <a:bodyPr>
            <a:normAutofit fontScale="90000"/>
          </a:bodyPr>
          <a:lstStyle/>
          <a:p>
            <a:r>
              <a:rPr lang="fr-FR" altLang="fr-FR" dirty="0"/>
              <a:t>L’activité de l’unité réglementation</a:t>
            </a:r>
            <a:br>
              <a:rPr lang="fr-FR" altLang="fr-FR" dirty="0"/>
            </a:b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C119C08-D28A-4219-AC3E-D03A98FC3E2B}"/>
              </a:ext>
            </a:extLst>
          </p:cNvPr>
          <p:cNvSpPr txBox="1"/>
          <p:nvPr/>
        </p:nvSpPr>
        <p:spPr>
          <a:xfrm>
            <a:off x="1247461" y="1469297"/>
            <a:ext cx="9889099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fr-FR" sz="2667" dirty="0">
                <a:solidFill>
                  <a:schemeClr val="accent2"/>
                </a:solidFill>
              </a:rPr>
              <a:t>Ses attributions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528206-C23E-4251-AEA9-50B8A1C4C733}"/>
              </a:ext>
            </a:extLst>
          </p:cNvPr>
          <p:cNvSpPr txBox="1"/>
          <p:nvPr/>
        </p:nvSpPr>
        <p:spPr>
          <a:xfrm>
            <a:off x="1583499" y="2276872"/>
            <a:ext cx="9217024" cy="3839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L’unité exerce les attributions « classiques » d’un secteur juridique (hors contentieux et </a:t>
            </a:r>
            <a:r>
              <a:rPr lang="fr-FR" sz="2400" dirty="0" err="1"/>
              <a:t>pré-contentieux</a:t>
            </a:r>
            <a:r>
              <a:rPr lang="fr-FR" sz="2400" dirty="0"/>
              <a:t>) avec une spécialisation particulière en droit de la protection sociale et des retraites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endParaRPr lang="fr-FR" sz="2400" dirty="0"/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Elle effectue 3 types d’activité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La veille juridique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Les études juridiques et les visas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L’assistance et le conseil</a:t>
            </a:r>
          </a:p>
          <a:p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BD4402C-46E1-1176-7962-A56BC3744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60455">
            <a:off x="9403010" y="3513221"/>
            <a:ext cx="1601961" cy="243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97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FF22C9BD-0CFB-4547-995B-B166A1AC3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8" y="554126"/>
            <a:ext cx="9984317" cy="618993"/>
          </a:xfrm>
        </p:spPr>
        <p:txBody>
          <a:bodyPr>
            <a:normAutofit fontScale="90000"/>
          </a:bodyPr>
          <a:lstStyle/>
          <a:p>
            <a:r>
              <a:rPr lang="fr-FR" altLang="fr-FR" dirty="0"/>
              <a:t>L’activité de l’unité réglementation</a:t>
            </a:r>
            <a:br>
              <a:rPr lang="fr-FR" altLang="fr-FR" dirty="0"/>
            </a:b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C119C08-D28A-4219-AC3E-D03A98FC3E2B}"/>
              </a:ext>
            </a:extLst>
          </p:cNvPr>
          <p:cNvSpPr txBox="1"/>
          <p:nvPr/>
        </p:nvSpPr>
        <p:spPr>
          <a:xfrm>
            <a:off x="1247461" y="1469297"/>
            <a:ext cx="9889099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fr-FR" sz="2667" dirty="0">
                <a:solidFill>
                  <a:schemeClr val="accent2"/>
                </a:solidFill>
              </a:rPr>
              <a:t>Une veille juridique quotidienne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528206-C23E-4251-AEA9-50B8A1C4C733}"/>
              </a:ext>
            </a:extLst>
          </p:cNvPr>
          <p:cNvSpPr txBox="1"/>
          <p:nvPr/>
        </p:nvSpPr>
        <p:spPr>
          <a:xfrm>
            <a:off x="1679509" y="2084851"/>
            <a:ext cx="9217024" cy="3393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r>
              <a:rPr lang="fr-FR" sz="2400" u="sng" dirty="0"/>
              <a:t>Objectif</a:t>
            </a:r>
            <a:r>
              <a:rPr lang="fr-FR" sz="2400" dirty="0"/>
              <a:t>: Identification des textes et de leur interprétation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Lecture du Journal officiel, du site des circulaires : site Légifrance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Consultation du BOSS (bulletin officiel de la sécurité sociale)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Consultation de revues juridiques : Liaisons sociales, semaines juridiques, AJDA, BOSS, </a:t>
            </a:r>
            <a:r>
              <a:rPr lang="fr-FR" sz="2400" dirty="0" err="1"/>
              <a:t>Lexis-Nexis</a:t>
            </a:r>
            <a:endParaRPr lang="fr-FR" sz="2400" dirty="0"/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Suivi des projets et propositions de loi pouvant impacter les fonds gérés par la DPSAP (ex: PLFSS – PLF, réforme des retraites…)</a:t>
            </a:r>
          </a:p>
          <a:p>
            <a:endParaRPr lang="fr-FR" sz="2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AA96C45-32C5-1FC8-4D66-672295B07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0433" y="5231155"/>
            <a:ext cx="2384197" cy="715259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F282E81-DF80-10F2-AA50-9F0A516770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8044" y="5110241"/>
            <a:ext cx="2028078" cy="94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895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C119C08-D28A-4219-AC3E-D03A98FC3E2B}"/>
              </a:ext>
            </a:extLst>
          </p:cNvPr>
          <p:cNvSpPr txBox="1"/>
          <p:nvPr/>
        </p:nvSpPr>
        <p:spPr>
          <a:xfrm>
            <a:off x="1199456" y="1124744"/>
            <a:ext cx="9889099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fr-FR" sz="2667" dirty="0">
                <a:solidFill>
                  <a:schemeClr val="accent2"/>
                </a:solidFill>
              </a:rPr>
              <a:t>Conséquences de la veille juridique quotidienne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528206-C23E-4251-AEA9-50B8A1C4C733}"/>
              </a:ext>
            </a:extLst>
          </p:cNvPr>
          <p:cNvSpPr txBox="1"/>
          <p:nvPr/>
        </p:nvSpPr>
        <p:spPr>
          <a:xfrm>
            <a:off x="1583499" y="1508788"/>
            <a:ext cx="9984317" cy="4241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2133" dirty="0"/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133" b="1" dirty="0"/>
              <a:t> Analyse</a:t>
            </a:r>
            <a:r>
              <a:rPr lang="fr-FR" sz="2133" dirty="0"/>
              <a:t> des impacts des textes sur l’activité de DPSAP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133" b="1" dirty="0"/>
              <a:t> Rédaction de notes Ircantec</a:t>
            </a:r>
            <a:r>
              <a:rPr lang="fr-FR" sz="2133" dirty="0"/>
              <a:t> publiées dans la base de connaissances et communiquées aux abonnés par courriel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133" b="1" dirty="0"/>
              <a:t> </a:t>
            </a:r>
            <a:r>
              <a:rPr lang="fr-FR" sz="2133" dirty="0"/>
              <a:t>Explication et vulgarisation de la règle déclinée ensuite dans les consignes métiers par les services concernés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133" dirty="0"/>
              <a:t> Echange sur la compréhension des notes lors de réunions trimestrielles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133" dirty="0"/>
              <a:t> Communication éventuelle au bureau et CA de l’Ircantec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133" dirty="0"/>
              <a:t> </a:t>
            </a:r>
            <a:r>
              <a:rPr lang="fr-FR" sz="2133" b="1" dirty="0"/>
              <a:t>Rédaction de notes juridiques </a:t>
            </a:r>
            <a:r>
              <a:rPr lang="fr-FR" sz="2133" dirty="0"/>
              <a:t>pour les autres fonds gérés par l’établissement (retraite des mines)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r>
              <a:rPr lang="fr-FR" sz="2133" dirty="0"/>
              <a:t> 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72808352-4D2D-4BC0-B867-D2EEE1BE9821}"/>
              </a:ext>
            </a:extLst>
          </p:cNvPr>
          <p:cNvSpPr txBox="1">
            <a:spLocks/>
          </p:cNvSpPr>
          <p:nvPr/>
        </p:nvSpPr>
        <p:spPr>
          <a:xfrm>
            <a:off x="1392270" y="356660"/>
            <a:ext cx="9984317" cy="61899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rgbClr val="E9740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altLang="fr-FR" sz="3200" dirty="0"/>
              <a:t>L’activité de l’unité réglementation</a:t>
            </a:r>
            <a:endParaRPr lang="fr-FR" sz="32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15E2A8A-5A4F-15CD-261C-2E14BAA4A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407" y="5176069"/>
            <a:ext cx="2061160" cy="68352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F1022F2-A42A-DD73-0420-E14284BA9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5969" y="5159286"/>
            <a:ext cx="81915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78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FF22C9BD-0CFB-4547-995B-B166A1AC3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8" y="554126"/>
            <a:ext cx="9984317" cy="618993"/>
          </a:xfrm>
        </p:spPr>
        <p:txBody>
          <a:bodyPr>
            <a:normAutofit fontScale="90000"/>
          </a:bodyPr>
          <a:lstStyle/>
          <a:p>
            <a:r>
              <a:rPr lang="fr-FR" altLang="fr-FR" dirty="0"/>
              <a:t>L’activité de l’unité réglementation</a:t>
            </a:r>
            <a:br>
              <a:rPr lang="fr-FR" altLang="fr-FR" dirty="0"/>
            </a:b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C119C08-D28A-4219-AC3E-D03A98FC3E2B}"/>
              </a:ext>
            </a:extLst>
          </p:cNvPr>
          <p:cNvSpPr txBox="1"/>
          <p:nvPr/>
        </p:nvSpPr>
        <p:spPr>
          <a:xfrm>
            <a:off x="1247461" y="1493539"/>
            <a:ext cx="9889099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fr-FR" sz="2667" dirty="0">
                <a:solidFill>
                  <a:schemeClr val="accent2"/>
                </a:solidFill>
              </a:rPr>
              <a:t>En cas de difficultés d’interprétation ou de mise en œuvre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528206-C23E-4251-AEA9-50B8A1C4C733}"/>
              </a:ext>
            </a:extLst>
          </p:cNvPr>
          <p:cNvSpPr txBox="1"/>
          <p:nvPr/>
        </p:nvSpPr>
        <p:spPr>
          <a:xfrm>
            <a:off x="1583499" y="2276873"/>
            <a:ext cx="921702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Saisine du Comité de fonds 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Saisine des Ministères de tutelles des régimes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Echange avec la filière juridique ou les partenaires des autres régimes de retraite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095ED0E-63D6-9381-D03F-4402845B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370" y="4783756"/>
            <a:ext cx="2601268" cy="60494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1B33CD3-6BA5-622C-A81E-F0CCFF8C9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0866" y="4515513"/>
            <a:ext cx="2293571" cy="80107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C28BBBD2-4033-41E2-3C88-AF628E8ED6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041" y="4678974"/>
            <a:ext cx="3922421" cy="1047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333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C119C08-D28A-4219-AC3E-D03A98FC3E2B}"/>
              </a:ext>
            </a:extLst>
          </p:cNvPr>
          <p:cNvSpPr txBox="1"/>
          <p:nvPr/>
        </p:nvSpPr>
        <p:spPr>
          <a:xfrm>
            <a:off x="1295467" y="1173119"/>
            <a:ext cx="9889099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fr-FR" sz="2667" dirty="0">
                <a:solidFill>
                  <a:schemeClr val="accent2"/>
                </a:solidFill>
              </a:rPr>
              <a:t>Les études juridiques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528206-C23E-4251-AEA9-50B8A1C4C733}"/>
              </a:ext>
            </a:extLst>
          </p:cNvPr>
          <p:cNvSpPr txBox="1"/>
          <p:nvPr/>
        </p:nvSpPr>
        <p:spPr>
          <a:xfrm>
            <a:off x="1775124" y="1751039"/>
            <a:ext cx="9217024" cy="49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r>
              <a:rPr lang="fr-FR" sz="2400" u="sng" dirty="0"/>
              <a:t>Objectif</a:t>
            </a:r>
            <a:r>
              <a:rPr lang="fr-FR" sz="2400" dirty="0"/>
              <a:t>: Analyse approfondie de problématiques transversales non directement liées à la règlementation des fonds gérés </a:t>
            </a:r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endParaRPr lang="fr-FR" sz="2400" dirty="0"/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Etudes à la demande des services, des instances (bureau, commission ou Conseil d’administration de l’Ircantec et des autres fonds gérés), du directeur de l’établissement, des ministères de tutelle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r>
              <a:rPr lang="fr-FR" sz="2133" i="1" dirty="0"/>
              <a:t>→ </a:t>
            </a:r>
            <a:r>
              <a:rPr lang="fr-FR" sz="2133" dirty="0"/>
              <a:t>Sujets sur la gouvernance et le fonctionnement des instances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endParaRPr lang="fr-FR" sz="2133" dirty="0"/>
          </a:p>
          <a:p>
            <a:pPr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/>
              <a:t> Etudes juridiques sur des sujets transverses: RGPD, CNIL, droit de propriété intellectuelle, comptabilité publique, déontologie …</a:t>
            </a:r>
          </a:p>
          <a:p>
            <a:pPr lvl="1" algn="just">
              <a:spcBef>
                <a:spcPts val="267"/>
              </a:spcBef>
              <a:spcAft>
                <a:spcPts val="267"/>
              </a:spcAft>
              <a:buClr>
                <a:srgbClr val="FF0000"/>
              </a:buClr>
            </a:pPr>
            <a:r>
              <a:rPr lang="fr-FR" sz="2133" dirty="0"/>
              <a:t>→ Analyses communes à la filière juridique DPS</a:t>
            </a:r>
          </a:p>
          <a:p>
            <a:endParaRPr lang="fr-FR" sz="2400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FF22C9BD-0CFB-4547-995B-B166A1AC3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8" y="554126"/>
            <a:ext cx="9984317" cy="618993"/>
          </a:xfrm>
        </p:spPr>
        <p:txBody>
          <a:bodyPr>
            <a:normAutofit fontScale="90000"/>
          </a:bodyPr>
          <a:lstStyle/>
          <a:p>
            <a:r>
              <a:rPr lang="fr-FR" altLang="fr-FR" dirty="0"/>
              <a:t>L’activité de l’unité réglementation</a:t>
            </a:r>
            <a:br>
              <a:rPr lang="fr-FR" alt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48137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 xmlns="4400f605-ee6e-4955-9e7a-34930cbf252c" xsi:nil="true"/>
    <TaxCatchAll xmlns="ced33c4c-61ba-4812-aaec-679d9542164a" xsi:nil="true"/>
    <lcf76f155ced4ddcb4097134ff3c332f xmlns="4400f605-ee6e-4955-9e7a-34930cbf252c">
      <Terms xmlns="http://schemas.microsoft.com/office/infopath/2007/PartnerControls"/>
    </lcf76f155ced4ddcb4097134ff3c332f>
    <Projet xmlns="4400f605-ee6e-4955-9e7a-34930cbf252c" xsi:nil="true"/>
    <Num_x00e9_ro_x0020_de_x0020_devis xmlns="4400f605-ee6e-4955-9e7a-34930cbf252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188125EB0AAE4E80F2716C0B1D6827" ma:contentTypeVersion="25" ma:contentTypeDescription="Crée un document." ma:contentTypeScope="" ma:versionID="a4ac5b6bd55f7fe7b11628a3c4af95e9">
  <xsd:schema xmlns:xsd="http://www.w3.org/2001/XMLSchema" xmlns:xs="http://www.w3.org/2001/XMLSchema" xmlns:p="http://schemas.microsoft.com/office/2006/metadata/properties" xmlns:ns2="4400f605-ee6e-4955-9e7a-34930cbf252c" xmlns:ns3="ced33c4c-61ba-4812-aaec-679d9542164a" targetNamespace="http://schemas.microsoft.com/office/2006/metadata/properties" ma:root="true" ma:fieldsID="4c126b4d23c9125f30e4f011bff53216" ns2:_="" ns3:_="">
    <xsd:import namespace="4400f605-ee6e-4955-9e7a-34930cbf252c"/>
    <xsd:import namespace="ced33c4c-61ba-4812-aaec-679d954216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Client" minOccurs="0"/>
                <xsd:element ref="ns2:Projet" minOccurs="0"/>
                <xsd:element ref="ns2:Num_x00e9_ro_x0020_de_x0020_devi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0f605-ee6e-4955-9e7a-34930cbf25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3122fe9c-e2a5-4bf3-8506-eccf5eeb80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Client" ma:index="21" nillable="true" ma:displayName="Client" ma:internalName="Client">
      <xsd:simpleType>
        <xsd:restriction base="dms:Text">
          <xsd:maxLength value="255"/>
        </xsd:restriction>
      </xsd:simpleType>
    </xsd:element>
    <xsd:element name="Projet" ma:index="22" nillable="true" ma:displayName="Projet" ma:internalName="Projet">
      <xsd:simpleType>
        <xsd:restriction base="dms:Text">
          <xsd:maxLength value="255"/>
        </xsd:restriction>
      </xsd:simpleType>
    </xsd:element>
    <xsd:element name="Num_x00e9_ro_x0020_de_x0020_devis" ma:index="23" nillable="true" ma:displayName="Numéro de devis" ma:internalName="Num_x00e9_ro_x0020_de_x0020_devis">
      <xsd:simpleType>
        <xsd:restriction base="dms:Text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d33c4c-61ba-4812-aaec-679d9542164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954a18b-7032-4b73-8963-1e5c32ec8b87}" ma:internalName="TaxCatchAll" ma:showField="CatchAllData" ma:web="ced33c4c-61ba-4812-aaec-679d954216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39609C-BEA5-4993-86F8-4795B842BA37}">
  <ds:schemaRefs>
    <ds:schemaRef ds:uri="http://schemas.microsoft.com/office/2006/metadata/properties"/>
    <ds:schemaRef ds:uri="http://schemas.microsoft.com/office/infopath/2007/PartnerControls"/>
    <ds:schemaRef ds:uri="4400f605-ee6e-4955-9e7a-34930cbf252c"/>
    <ds:schemaRef ds:uri="ced33c4c-61ba-4812-aaec-679d9542164a"/>
  </ds:schemaRefs>
</ds:datastoreItem>
</file>

<file path=customXml/itemProps2.xml><?xml version="1.0" encoding="utf-8"?>
<ds:datastoreItem xmlns:ds="http://schemas.openxmlformats.org/officeDocument/2006/customXml" ds:itemID="{9028340A-BB61-4261-8A82-62F325B306B5}"/>
</file>

<file path=customXml/itemProps3.xml><?xml version="1.0" encoding="utf-8"?>
<ds:datastoreItem xmlns:ds="http://schemas.openxmlformats.org/officeDocument/2006/customXml" ds:itemID="{DD537C95-D8C2-4F67-8DB9-5D96425606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</TotalTime>
  <Words>460</Words>
  <Application>Microsoft Office PowerPoint</Application>
  <PresentationFormat>Grand écran</PresentationFormat>
  <Paragraphs>49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Symbol</vt:lpstr>
      <vt:lpstr>Wingdings</vt:lpstr>
      <vt:lpstr>Thème Office</vt:lpstr>
      <vt:lpstr>PRESENTATION DU SERVICE JURIDIQUE DPSAP</vt:lpstr>
      <vt:lpstr>Présentation PowerPoint</vt:lpstr>
      <vt:lpstr>La réglementation</vt:lpstr>
      <vt:lpstr>L’Unité réglementation</vt:lpstr>
      <vt:lpstr>L’activité de l’unité réglementation </vt:lpstr>
      <vt:lpstr>L’activité de l’unité réglementation </vt:lpstr>
      <vt:lpstr>Présentation PowerPoint</vt:lpstr>
      <vt:lpstr>L’activité de l’unité réglementation </vt:lpstr>
      <vt:lpstr>L’activité de l’unité réglementation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Cardot-Moal, Severine</dc:creator>
  <cp:lastModifiedBy>Alix LARGE</cp:lastModifiedBy>
  <cp:revision>40</cp:revision>
  <cp:lastPrinted>2022-06-27T07:54:42Z</cp:lastPrinted>
  <dcterms:created xsi:type="dcterms:W3CDTF">2022-06-21T13:31:44Z</dcterms:created>
  <dcterms:modified xsi:type="dcterms:W3CDTF">2025-12-03T14:20:07Z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5861b9d-47cf-4fa9-b565-a0b0c80f812c_Enabled">
    <vt:lpwstr>true</vt:lpwstr>
  </property>
  <property fmtid="{D5CDD505-2E9C-101B-9397-08002B2CF9AE}" pid="3" name="MSIP_Label_95861b9d-47cf-4fa9-b565-a0b0c80f812c_SetDate">
    <vt:lpwstr>2022-06-22T07:43:09Z</vt:lpwstr>
  </property>
  <property fmtid="{D5CDD505-2E9C-101B-9397-08002B2CF9AE}" pid="4" name="MSIP_Label_95861b9d-47cf-4fa9-b565-a0b0c80f812c_Method">
    <vt:lpwstr>Privileged</vt:lpwstr>
  </property>
  <property fmtid="{D5CDD505-2E9C-101B-9397-08002B2CF9AE}" pid="5" name="MSIP_Label_95861b9d-47cf-4fa9-b565-a0b0c80f812c_Name">
    <vt:lpwstr>95861b9d-47cf-4fa9-b565-a0b0c80f812c</vt:lpwstr>
  </property>
  <property fmtid="{D5CDD505-2E9C-101B-9397-08002B2CF9AE}" pid="6" name="MSIP_Label_95861b9d-47cf-4fa9-b565-a0b0c80f812c_SiteId">
    <vt:lpwstr>6eab6365-8194-49c6-a4d0-e2d1a0fbeb74</vt:lpwstr>
  </property>
  <property fmtid="{D5CDD505-2E9C-101B-9397-08002B2CF9AE}" pid="7" name="MSIP_Label_95861b9d-47cf-4fa9-b565-a0b0c80f812c_ActionId">
    <vt:lpwstr>13260f9f-d232-4ee9-b0ec-d02b5c49e8e8</vt:lpwstr>
  </property>
  <property fmtid="{D5CDD505-2E9C-101B-9397-08002B2CF9AE}" pid="8" name="MSIP_Label_95861b9d-47cf-4fa9-b565-a0b0c80f812c_ContentBits">
    <vt:lpwstr>0</vt:lpwstr>
  </property>
  <property fmtid="{D5CDD505-2E9C-101B-9397-08002B2CF9AE}" pid="9" name="ContentTypeId">
    <vt:lpwstr>0x01010097188125EB0AAE4E80F2716C0B1D6827</vt:lpwstr>
  </property>
</Properties>
</file>